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56" r:id="rId3"/>
    <p:sldId id="273" r:id="rId4"/>
    <p:sldId id="257" r:id="rId5"/>
    <p:sldId id="268" r:id="rId6"/>
    <p:sldId id="269" r:id="rId7"/>
    <p:sldId id="258" r:id="rId8"/>
    <p:sldId id="274" r:id="rId9"/>
    <p:sldId id="275" r:id="rId10"/>
    <p:sldId id="271" r:id="rId11"/>
    <p:sldId id="270" r:id="rId12"/>
    <p:sldId id="260" r:id="rId13"/>
    <p:sldId id="261" r:id="rId14"/>
    <p:sldId id="276" r:id="rId15"/>
    <p:sldId id="263" r:id="rId16"/>
    <p:sldId id="266" r:id="rId17"/>
    <p:sldId id="264" r:id="rId18"/>
    <p:sldId id="265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20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86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4B874B-A854-4789-8B2D-D6E8828C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5D5C-2993-4C12-840B-3B6A415E6DA8}" type="datetimeFigureOut">
              <a:rPr lang="ru-MD" smtClean="0"/>
              <a:t>10.05.2024</a:t>
            </a:fld>
            <a:endParaRPr lang="ru-MD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F480BF-D799-406F-A28F-955F099C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298EBC-CA5A-42CD-9705-789E0D36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3219-F3B5-4CFE-AD1B-6879F0F01D9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9187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>
            <a:spLocks noGrp="1"/>
          </p:cNvSpPr>
          <p:nvPr>
            <p:ph type="title"/>
          </p:nvPr>
        </p:nvSpPr>
        <p:spPr>
          <a:xfrm>
            <a:off x="1005696" y="438048"/>
            <a:ext cx="12618288" cy="159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ubTitle" idx="1"/>
          </p:nvPr>
        </p:nvSpPr>
        <p:spPr>
          <a:xfrm>
            <a:off x="1005696" y="2190672"/>
            <a:ext cx="12618288" cy="522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28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gamma.app" TargetMode="External"/><Relationship Id="rId4" Type="http://schemas.openxmlformats.org/officeDocument/2006/relationships/hyperlink" Target="https://code.mipt.ru/db2024s/sobolzh-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2FF51C-EC14-40E1-9535-B8B4453A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6" name="Google Shape;66;p1"/>
          <p:cNvSpPr/>
          <p:nvPr/>
        </p:nvSpPr>
        <p:spPr>
          <a:xfrm>
            <a:off x="363517" y="5162744"/>
            <a:ext cx="7871410" cy="745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54000" rIns="108000" bIns="54000" anchor="t" anchorCtr="0">
            <a:spAutoFit/>
          </a:bodyPr>
          <a:lstStyle/>
          <a:p>
            <a:r>
              <a:rPr lang="ru-RU" sz="6480" b="1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База данных для</a:t>
            </a:r>
            <a:endParaRPr lang="en-US" sz="6480" b="1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ru-RU" sz="6480" b="1" i="1" dirty="0">
                <a:solidFill>
                  <a:srgbClr val="FFFFFF"/>
                </a:solidFill>
                <a:latin typeface="Calibri"/>
                <a:ea typeface="Arial"/>
                <a:cs typeface="Calibri"/>
                <a:sym typeface="Calibri"/>
              </a:rPr>
              <a:t>Университетской футбольной лиги</a:t>
            </a:r>
            <a:endParaRPr sz="6480" b="1" i="1" dirty="0">
              <a:latin typeface="Arial"/>
              <a:ea typeface="Arial"/>
              <a:cs typeface="Arial"/>
              <a:sym typeface="Arial"/>
            </a:endParaRPr>
          </a:p>
          <a:p>
            <a:endParaRPr sz="6480" dirty="0">
              <a:latin typeface="Arial"/>
              <a:ea typeface="Arial"/>
              <a:cs typeface="Arial"/>
              <a:sym typeface="Arial"/>
            </a:endParaRPr>
          </a:p>
          <a:p>
            <a:endParaRPr sz="6480" dirty="0">
              <a:latin typeface="Arial"/>
              <a:ea typeface="Arial"/>
              <a:cs typeface="Arial"/>
              <a:sym typeface="Arial"/>
            </a:endParaRPr>
          </a:p>
          <a:p>
            <a:endParaRPr sz="3840" dirty="0">
              <a:latin typeface="Arial"/>
              <a:ea typeface="Arial"/>
              <a:cs typeface="Arial"/>
              <a:sym typeface="Arial"/>
            </a:endParaRPr>
          </a:p>
          <a:p>
            <a:endParaRPr sz="3840" dirty="0">
              <a:latin typeface="Arial"/>
              <a:ea typeface="Arial"/>
              <a:cs typeface="Arial"/>
              <a:sym typeface="Arial"/>
            </a:endParaRPr>
          </a:p>
          <a:p>
            <a:endParaRPr sz="3840" dirty="0">
              <a:latin typeface="Arial"/>
              <a:ea typeface="Arial"/>
              <a:cs typeface="Arial"/>
              <a:sym typeface="Arial"/>
            </a:endParaRPr>
          </a:p>
          <a:p>
            <a:endParaRPr sz="384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E0B6C-0716-40AB-B468-45E74EAA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902" y="5214844"/>
            <a:ext cx="3504905" cy="3504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835604" y="2621954"/>
            <a:ext cx="12907028" cy="215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7920" dirty="0">
                <a:solidFill>
                  <a:srgbClr val="000000"/>
                </a:solidFill>
                <a:latin typeface="Bahnschrift SemiBold Condensed" panose="020B0502040204020203" pitchFamily="34" charset="0"/>
                <a:ea typeface="Calibri"/>
                <a:cs typeface="Calibri"/>
                <a:sym typeface="Calibri"/>
              </a:rPr>
              <a:t>ER-диаграмма</a:t>
            </a:r>
          </a:p>
          <a:p>
            <a:pPr algn="ctr">
              <a:lnSpc>
                <a:spcPct val="90000"/>
              </a:lnSpc>
            </a:pPr>
            <a:r>
              <a:rPr lang="ru-RU" sz="7920" dirty="0">
                <a:solidFill>
                  <a:srgbClr val="000000"/>
                </a:solidFill>
                <a:latin typeface="Bahnschrift SemiBold Condensed" panose="020B0502040204020203" pitchFamily="34" charset="0"/>
                <a:ea typeface="Calibri"/>
                <a:cs typeface="Calibri"/>
                <a:sym typeface="Calibri"/>
              </a:rPr>
              <a:t>Логическая</a:t>
            </a:r>
            <a:endParaRPr sz="7920" dirty="0">
              <a:solidFill>
                <a:srgbClr val="000000"/>
              </a:solidFill>
              <a:latin typeface="Bahnschrift SemiBold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80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9981C1-05BC-482D-976D-7F2CDB37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63" y="0"/>
            <a:ext cx="1177947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6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152947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Реализация базы данных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25147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 реализации базы данных футбольных университетских лиг были использованы современные технологии и инструменты. В качестве системы управления базой данных была выбрана PostgreSQL, позволяющая обеспечить высокую производительность, надежность и масштабируемость.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27839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1750" dirty="0"/>
              <a:t>Подробное создание таблицы</a:t>
            </a:r>
            <a:r>
              <a:rPr lang="en-US" sz="1750" dirty="0"/>
              <a:t>,</a:t>
            </a:r>
            <a:r>
              <a:rPr lang="ru-RU" sz="1750" dirty="0"/>
              <a:t> заполнение и работа с запросами может быть найдена тут</a:t>
            </a:r>
            <a:r>
              <a:rPr lang="en-US" sz="1750" dirty="0"/>
              <a:t>: </a:t>
            </a:r>
            <a:r>
              <a:rPr lang="en-US" sz="1750" dirty="0">
                <a:hlinkClick r:id="rId4"/>
              </a:rPr>
              <a:t>https://code.mipt.ru/db2024s/sobolzh-project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9" name="Image 1">
            <a:extLst>
              <a:ext uri="{FF2B5EF4-FFF2-40B4-BE49-F238E27FC236}">
                <a16:creationId xmlns:a16="http://schemas.microsoft.com/office/drawing/2014/main" id="{FC7B4D5A-90FF-42C2-9043-2F590FB69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99" y="25182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284809" y="583287"/>
            <a:ext cx="10060662" cy="1323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12"/>
              </a:lnSpc>
              <a:buNone/>
            </a:pPr>
            <a:r>
              <a:rPr lang="en-US" sz="416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Функциональные возможности системы</a:t>
            </a:r>
            <a:endParaRPr lang="en-US" sz="4169" dirty="0"/>
          </a:p>
        </p:txBody>
      </p:sp>
      <p:sp>
        <p:nvSpPr>
          <p:cNvPr id="5" name="Shape 2"/>
          <p:cNvSpPr/>
          <p:nvPr/>
        </p:nvSpPr>
        <p:spPr>
          <a:xfrm>
            <a:off x="2284809" y="2495788"/>
            <a:ext cx="476488" cy="476488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50306" y="2535436"/>
            <a:ext cx="145494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2" dirty="0"/>
          </a:p>
        </p:txBody>
      </p:sp>
      <p:sp>
        <p:nvSpPr>
          <p:cNvPr id="7" name="Text 4"/>
          <p:cNvSpPr/>
          <p:nvPr/>
        </p:nvSpPr>
        <p:spPr>
          <a:xfrm>
            <a:off x="2972991" y="2568535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Управление данными о лигах и сезонах</a:t>
            </a:r>
            <a:endParaRPr lang="en-US" sz="2085" dirty="0"/>
          </a:p>
        </p:txBody>
      </p:sp>
      <p:sp>
        <p:nvSpPr>
          <p:cNvPr id="8" name="Text 5"/>
          <p:cNvSpPr/>
          <p:nvPr/>
        </p:nvSpPr>
        <p:spPr>
          <a:xfrm>
            <a:off x="2972991" y="3357563"/>
            <a:ext cx="4236363" cy="1694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Система позволяет вводить, обновлять и отслеживать информацию о футбольных лигах университетского уровня и проводимых ими сезонах соревнований.</a:t>
            </a:r>
            <a:endParaRPr lang="en-US" sz="1668" dirty="0"/>
          </a:p>
        </p:txBody>
      </p:sp>
      <p:sp>
        <p:nvSpPr>
          <p:cNvPr id="9" name="Shape 6"/>
          <p:cNvSpPr/>
          <p:nvPr/>
        </p:nvSpPr>
        <p:spPr>
          <a:xfrm>
            <a:off x="7421047" y="2495788"/>
            <a:ext cx="476488" cy="476488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63088" y="2535436"/>
            <a:ext cx="192286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2" dirty="0"/>
          </a:p>
        </p:txBody>
      </p:sp>
      <p:sp>
        <p:nvSpPr>
          <p:cNvPr id="11" name="Text 8"/>
          <p:cNvSpPr/>
          <p:nvPr/>
        </p:nvSpPr>
        <p:spPr>
          <a:xfrm>
            <a:off x="8109228" y="2568535"/>
            <a:ext cx="4232791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Ведение статистики игроков</a:t>
            </a:r>
            <a:endParaRPr lang="en-US" sz="2085" dirty="0"/>
          </a:p>
        </p:txBody>
      </p:sp>
      <p:sp>
        <p:nvSpPr>
          <p:cNvPr id="12" name="Text 9"/>
          <p:cNvSpPr/>
          <p:nvPr/>
        </p:nvSpPr>
        <p:spPr>
          <a:xfrm>
            <a:off x="8109228" y="3026569"/>
            <a:ext cx="4236363" cy="1694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База данных содержит подробную статистику по выступлениям игроков в матчах, включая забитые голы, полученные предупреждения и удаления.</a:t>
            </a:r>
            <a:endParaRPr lang="en-US" sz="1668" dirty="0"/>
          </a:p>
        </p:txBody>
      </p:sp>
      <p:sp>
        <p:nvSpPr>
          <p:cNvPr id="13" name="Shape 10"/>
          <p:cNvSpPr/>
          <p:nvPr/>
        </p:nvSpPr>
        <p:spPr>
          <a:xfrm>
            <a:off x="2284809" y="5429012"/>
            <a:ext cx="476488" cy="476488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33042" y="5468660"/>
            <a:ext cx="179903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2" dirty="0"/>
          </a:p>
        </p:txBody>
      </p:sp>
      <p:sp>
        <p:nvSpPr>
          <p:cNvPr id="15" name="Text 12"/>
          <p:cNvSpPr/>
          <p:nvPr/>
        </p:nvSpPr>
        <p:spPr>
          <a:xfrm>
            <a:off x="2972991" y="5501759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Фиксация результатов матчей</a:t>
            </a:r>
            <a:endParaRPr lang="en-US" sz="2085" dirty="0"/>
          </a:p>
        </p:txBody>
      </p:sp>
      <p:sp>
        <p:nvSpPr>
          <p:cNvPr id="16" name="Text 13"/>
          <p:cNvSpPr/>
          <p:nvPr/>
        </p:nvSpPr>
        <p:spPr>
          <a:xfrm>
            <a:off x="2972991" y="6290786"/>
            <a:ext cx="4236363" cy="1355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Система регистрирует итоги каждого сыгранного матча - счет, авторы голов, судейские решения и другие ключевые события игры.</a:t>
            </a:r>
            <a:endParaRPr lang="en-US" sz="1668" dirty="0"/>
          </a:p>
        </p:txBody>
      </p:sp>
      <p:sp>
        <p:nvSpPr>
          <p:cNvPr id="17" name="Shape 14"/>
          <p:cNvSpPr/>
          <p:nvPr/>
        </p:nvSpPr>
        <p:spPr>
          <a:xfrm>
            <a:off x="7421047" y="5429012"/>
            <a:ext cx="476488" cy="476488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54278" y="5468660"/>
            <a:ext cx="210026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02" dirty="0"/>
          </a:p>
        </p:txBody>
      </p:sp>
      <p:sp>
        <p:nvSpPr>
          <p:cNvPr id="19" name="Text 16"/>
          <p:cNvSpPr/>
          <p:nvPr/>
        </p:nvSpPr>
        <p:spPr>
          <a:xfrm>
            <a:off x="8109228" y="5501759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Поддержка трансферов игроков</a:t>
            </a:r>
            <a:endParaRPr lang="en-US" sz="2085" dirty="0"/>
          </a:p>
        </p:txBody>
      </p:sp>
      <p:sp>
        <p:nvSpPr>
          <p:cNvPr id="20" name="Text 17"/>
          <p:cNvSpPr/>
          <p:nvPr/>
        </p:nvSpPr>
        <p:spPr>
          <a:xfrm>
            <a:off x="8109228" y="6290786"/>
            <a:ext cx="4236363" cy="1016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База данных ведет учет всех переходов игроков между командами, отслеживая условия и детали каждой сделки.</a:t>
            </a:r>
            <a:endParaRPr lang="en-US" sz="166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15729" y="-350083"/>
            <a:ext cx="14630400" cy="823114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373471" y="-72748"/>
            <a:ext cx="9192578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62"/>
              </a:lnSpc>
              <a:buNone/>
            </a:pPr>
            <a:r>
              <a:rPr lang="en-US" sz="381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Преимущества и недостатки разработанной системы</a:t>
            </a:r>
            <a:endParaRPr lang="en-US" sz="3810" dirty="0"/>
          </a:p>
        </p:txBody>
      </p:sp>
      <p:sp>
        <p:nvSpPr>
          <p:cNvPr id="7" name="Text 2"/>
          <p:cNvSpPr/>
          <p:nvPr/>
        </p:nvSpPr>
        <p:spPr>
          <a:xfrm>
            <a:off x="2048351" y="4425552"/>
            <a:ext cx="2418993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Преимущества</a:t>
            </a:r>
            <a:endParaRPr lang="en-US" sz="3200" dirty="0"/>
          </a:p>
        </p:txBody>
      </p:sp>
      <p:sp>
        <p:nvSpPr>
          <p:cNvPr id="8" name="Text 3"/>
          <p:cNvSpPr/>
          <p:nvPr/>
        </p:nvSpPr>
        <p:spPr>
          <a:xfrm>
            <a:off x="1754148" y="4955261"/>
            <a:ext cx="405062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Управление информацией о футбольных лигах университетов</a:t>
            </a:r>
            <a:endParaRPr lang="en-US" sz="1524" dirty="0"/>
          </a:p>
        </p:txBody>
      </p:sp>
      <p:sp>
        <p:nvSpPr>
          <p:cNvPr id="9" name="Text 4"/>
          <p:cNvSpPr/>
          <p:nvPr/>
        </p:nvSpPr>
        <p:spPr>
          <a:xfrm>
            <a:off x="1716346" y="5846564"/>
            <a:ext cx="405062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Упрощенное ведение статистики и отслеживание трансферов</a:t>
            </a:r>
            <a:endParaRPr lang="en-US" sz="1524" dirty="0"/>
          </a:p>
        </p:txBody>
      </p:sp>
      <p:sp>
        <p:nvSpPr>
          <p:cNvPr id="10" name="Text 5"/>
          <p:cNvSpPr/>
          <p:nvPr/>
        </p:nvSpPr>
        <p:spPr>
          <a:xfrm>
            <a:off x="1716345" y="6660990"/>
            <a:ext cx="4050625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Контроль дисциплинарных взысканий</a:t>
            </a:r>
            <a:endParaRPr lang="en-US" sz="1524" dirty="0"/>
          </a:p>
        </p:txBody>
      </p:sp>
      <p:sp>
        <p:nvSpPr>
          <p:cNvPr id="11" name="Text 6"/>
          <p:cNvSpPr/>
          <p:nvPr/>
        </p:nvSpPr>
        <p:spPr>
          <a:xfrm>
            <a:off x="7744065" y="4366209"/>
            <a:ext cx="2418993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Недостатки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7572992" y="4956452"/>
            <a:ext cx="405062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Требуется обучение персонала администрирования лиг</a:t>
            </a:r>
            <a:endParaRPr lang="en-US" sz="1524" dirty="0"/>
          </a:p>
        </p:txBody>
      </p:sp>
      <p:sp>
        <p:nvSpPr>
          <p:cNvPr id="13" name="Text 8"/>
          <p:cNvSpPr/>
          <p:nvPr/>
        </p:nvSpPr>
        <p:spPr>
          <a:xfrm>
            <a:off x="7572992" y="5686901"/>
            <a:ext cx="405062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Работа с новыми программными инструментами</a:t>
            </a:r>
            <a:endParaRPr lang="en-US" sz="1524" dirty="0"/>
          </a:p>
        </p:txBody>
      </p:sp>
      <p:sp>
        <p:nvSpPr>
          <p:cNvPr id="14" name="Text 9"/>
          <p:cNvSpPr/>
          <p:nvPr/>
        </p:nvSpPr>
        <p:spPr>
          <a:xfrm>
            <a:off x="7713565" y="6538198"/>
            <a:ext cx="405062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38"/>
              </a:lnSpc>
              <a:buSzPct val="100000"/>
              <a:buChar char="•"/>
            </a:pPr>
            <a:r>
              <a:rPr lang="en-US" sz="152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Большое количество данных, ежедневное обновление базы</a:t>
            </a:r>
            <a:endParaRPr lang="en-US" sz="1524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7A33831-E31D-4478-B012-5C237DFC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994" y="1696332"/>
            <a:ext cx="6663402" cy="30838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3298746" y="466130"/>
            <a:ext cx="8032909" cy="1056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61"/>
              </a:lnSpc>
              <a:buNone/>
            </a:pPr>
            <a:r>
              <a:rPr lang="en-US" sz="332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Потенциал дальнейшего масштабирования</a:t>
            </a:r>
            <a:endParaRPr lang="en-US" sz="332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52" y="1861066"/>
            <a:ext cx="1325404" cy="15151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8395" y="2651403"/>
            <a:ext cx="96798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3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65" dirty="0"/>
          </a:p>
        </p:txBody>
      </p:sp>
      <p:sp>
        <p:nvSpPr>
          <p:cNvPr id="7" name="Text 3"/>
          <p:cNvSpPr/>
          <p:nvPr/>
        </p:nvSpPr>
        <p:spPr>
          <a:xfrm>
            <a:off x="6148784" y="2030135"/>
            <a:ext cx="3210639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Добавление новых модулей</a:t>
            </a:r>
            <a:endParaRPr lang="en-US" sz="1665" dirty="0"/>
          </a:p>
        </p:txBody>
      </p:sp>
      <p:sp>
        <p:nvSpPr>
          <p:cNvPr id="8" name="Text 4"/>
          <p:cNvSpPr/>
          <p:nvPr/>
        </p:nvSpPr>
        <p:spPr>
          <a:xfrm>
            <a:off x="6138624" y="2395657"/>
            <a:ext cx="5023961" cy="811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1"/>
              </a:lnSpc>
              <a:buNone/>
            </a:pPr>
            <a:r>
              <a:rPr lang="en-US" sz="1332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Расширение функциональности системы, например, интеграция видеоаналитики, управление билетами, финансовый контроль.</a:t>
            </a:r>
            <a:endParaRPr lang="en-US" sz="1332" dirty="0"/>
          </a:p>
        </p:txBody>
      </p:sp>
      <p:sp>
        <p:nvSpPr>
          <p:cNvPr id="9" name="Shape 5"/>
          <p:cNvSpPr/>
          <p:nvPr/>
        </p:nvSpPr>
        <p:spPr>
          <a:xfrm>
            <a:off x="6011823" y="3379589"/>
            <a:ext cx="5277564" cy="16907"/>
          </a:xfrm>
          <a:prstGeom prst="roundRect">
            <a:avLst>
              <a:gd name="adj" fmla="val 450121"/>
            </a:avLst>
          </a:prstGeom>
          <a:solidFill>
            <a:srgbClr val="E5BEB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450" y="3418523"/>
            <a:ext cx="2650808" cy="15151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42917" y="4007048"/>
            <a:ext cx="127873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3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65" dirty="0"/>
          </a:p>
        </p:txBody>
      </p:sp>
      <p:sp>
        <p:nvSpPr>
          <p:cNvPr id="12" name="Text 7"/>
          <p:cNvSpPr/>
          <p:nvPr/>
        </p:nvSpPr>
        <p:spPr>
          <a:xfrm>
            <a:off x="6801326" y="3587591"/>
            <a:ext cx="3216950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Увеличение объема данных</a:t>
            </a:r>
            <a:endParaRPr lang="en-US" sz="1665" dirty="0"/>
          </a:p>
        </p:txBody>
      </p:sp>
      <p:sp>
        <p:nvSpPr>
          <p:cNvPr id="13" name="Text 8"/>
          <p:cNvSpPr/>
          <p:nvPr/>
        </p:nvSpPr>
        <p:spPr>
          <a:xfrm>
            <a:off x="6801326" y="3953113"/>
            <a:ext cx="4361259" cy="811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1"/>
              </a:lnSpc>
              <a:buNone/>
            </a:pPr>
            <a:r>
              <a:rPr lang="en-US" sz="1332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Масштабирование базы данных для хранения информации о большем числе лиг, сезонов и игроков.</a:t>
            </a:r>
            <a:endParaRPr lang="en-US" sz="1332" dirty="0"/>
          </a:p>
        </p:txBody>
      </p:sp>
      <p:sp>
        <p:nvSpPr>
          <p:cNvPr id="14" name="Shape 9"/>
          <p:cNvSpPr/>
          <p:nvPr/>
        </p:nvSpPr>
        <p:spPr>
          <a:xfrm>
            <a:off x="6674525" y="4937046"/>
            <a:ext cx="4614863" cy="16907"/>
          </a:xfrm>
          <a:prstGeom prst="roundRect">
            <a:avLst>
              <a:gd name="adj" fmla="val 450121"/>
            </a:avLst>
          </a:prstGeom>
          <a:solidFill>
            <a:srgbClr val="E5BEB2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48" y="4975979"/>
            <a:ext cx="3976211" cy="151518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246965" y="5564505"/>
            <a:ext cx="119658" cy="338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3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665" dirty="0"/>
          </a:p>
        </p:txBody>
      </p:sp>
      <p:sp>
        <p:nvSpPr>
          <p:cNvPr id="17" name="Text 11"/>
          <p:cNvSpPr/>
          <p:nvPr/>
        </p:nvSpPr>
        <p:spPr>
          <a:xfrm>
            <a:off x="7464028" y="5145048"/>
            <a:ext cx="2908221" cy="2640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1"/>
              </a:lnSpc>
              <a:buNone/>
            </a:pPr>
            <a:r>
              <a:rPr lang="en-US" sz="1665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Кросс-платформенность</a:t>
            </a:r>
            <a:endParaRPr lang="en-US" sz="1665" dirty="0"/>
          </a:p>
        </p:txBody>
      </p:sp>
      <p:sp>
        <p:nvSpPr>
          <p:cNvPr id="18" name="Text 12"/>
          <p:cNvSpPr/>
          <p:nvPr/>
        </p:nvSpPr>
        <p:spPr>
          <a:xfrm>
            <a:off x="7464028" y="5510570"/>
            <a:ext cx="3698558" cy="8115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1"/>
              </a:lnSpc>
              <a:buNone/>
            </a:pPr>
            <a:r>
              <a:rPr lang="en-US" sz="1332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мобильных приложений и веб-интерфейса для доступа к данным с любых устройств.</a:t>
            </a:r>
            <a:endParaRPr lang="en-US" sz="1332" dirty="0"/>
          </a:p>
        </p:txBody>
      </p:sp>
      <p:sp>
        <p:nvSpPr>
          <p:cNvPr id="19" name="Text 13"/>
          <p:cNvSpPr/>
          <p:nvPr/>
        </p:nvSpPr>
        <p:spPr>
          <a:xfrm>
            <a:off x="3298746" y="6681311"/>
            <a:ext cx="8032909" cy="1082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31"/>
              </a:lnSpc>
              <a:buNone/>
            </a:pPr>
            <a:r>
              <a:rPr lang="en-US" sz="1332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Разработанная система обладает большим потенциалом для дальнейшего масштабирования и развития. Она может быть расширена путем добавления новых модулей, увеличения объема хранимых данных, а также обеспечения кросс-платформенного доступа с помощью мобильных приложений и веб-интерфейса.</a:t>
            </a:r>
            <a:endParaRPr lang="en-US" sz="133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24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424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3424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971086" y="502920"/>
            <a:ext cx="8688110" cy="1143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01"/>
              </a:lnSpc>
              <a:buNone/>
            </a:pPr>
            <a:r>
              <a:rPr lang="en-US" sz="360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Расширение на другие университеты</a:t>
            </a:r>
            <a:endParaRPr lang="en-US" sz="3601" dirty="0"/>
          </a:p>
        </p:txBody>
      </p:sp>
      <p:sp>
        <p:nvSpPr>
          <p:cNvPr id="7" name="Shape 3"/>
          <p:cNvSpPr/>
          <p:nvPr/>
        </p:nvSpPr>
        <p:spPr>
          <a:xfrm>
            <a:off x="2971086" y="1920478"/>
            <a:ext cx="4252674" cy="2524839"/>
          </a:xfrm>
          <a:prstGeom prst="roundRect">
            <a:avLst>
              <a:gd name="adj" fmla="val 326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161586" y="2110978"/>
            <a:ext cx="3871674" cy="571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Добавление других университетов в России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3161586" y="2792135"/>
            <a:ext cx="3871674" cy="146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4"/>
              </a:lnSpc>
              <a:buNone/>
            </a:pPr>
            <a:r>
              <a:rPr lang="en-US" sz="14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планируем расширить нашу систему, чтобы включить футбольные лиги других университетов в России, предлагая более широкий спектр соревнований и возможностей.</a:t>
            </a:r>
            <a:endParaRPr lang="en-US" sz="1440" dirty="0"/>
          </a:p>
        </p:txBody>
      </p:sp>
      <p:sp>
        <p:nvSpPr>
          <p:cNvPr id="10" name="Shape 6"/>
          <p:cNvSpPr/>
          <p:nvPr/>
        </p:nvSpPr>
        <p:spPr>
          <a:xfrm>
            <a:off x="7406640" y="1920478"/>
            <a:ext cx="4252674" cy="2524839"/>
          </a:xfrm>
          <a:prstGeom prst="roundRect">
            <a:avLst>
              <a:gd name="adj" fmla="val 326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97140" y="2110978"/>
            <a:ext cx="3871674" cy="571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Включение университетов в странах СНГ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597140" y="2792135"/>
            <a:ext cx="3871674" cy="146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4"/>
              </a:lnSpc>
              <a:buNone/>
            </a:pPr>
            <a:r>
              <a:rPr lang="en-US" sz="14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также стремимся сотрудничать с университетами в странах СНГ, таких как Украина, Беларусь и Казахстан, чтобы способствовать международному участию и соревнованиям.</a:t>
            </a:r>
            <a:endParaRPr lang="en-US" sz="1440" dirty="0"/>
          </a:p>
        </p:txBody>
      </p:sp>
      <p:sp>
        <p:nvSpPr>
          <p:cNvPr id="13" name="Shape 9"/>
          <p:cNvSpPr/>
          <p:nvPr/>
        </p:nvSpPr>
        <p:spPr>
          <a:xfrm>
            <a:off x="2971086" y="4628198"/>
            <a:ext cx="4252674" cy="3103126"/>
          </a:xfrm>
          <a:prstGeom prst="roundRect">
            <a:avLst>
              <a:gd name="adj" fmla="val 2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161586" y="4818698"/>
            <a:ext cx="3871674" cy="8572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Взаимодействие с университетами по всему миру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3161586" y="5785604"/>
            <a:ext cx="3871674" cy="1755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4"/>
              </a:lnSpc>
              <a:buNone/>
            </a:pPr>
            <a:r>
              <a:rPr lang="en-US" sz="14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Наше видение выходит за пределы национальных границ. Мы стремимся установить партнерство с университетами по всему миру, содействуя созданию глобальной сети университетских футбольных лиг.</a:t>
            </a:r>
            <a:endParaRPr lang="en-US" sz="1440" dirty="0"/>
          </a:p>
        </p:txBody>
      </p:sp>
      <p:sp>
        <p:nvSpPr>
          <p:cNvPr id="16" name="Shape 12"/>
          <p:cNvSpPr/>
          <p:nvPr/>
        </p:nvSpPr>
        <p:spPr>
          <a:xfrm>
            <a:off x="7406640" y="4628198"/>
            <a:ext cx="4252674" cy="3103126"/>
          </a:xfrm>
          <a:prstGeom prst="roundRect">
            <a:avLst>
              <a:gd name="adj" fmla="val 2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597140" y="4818698"/>
            <a:ext cx="3717727" cy="285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Создание единой платформы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7597140" y="5214104"/>
            <a:ext cx="3871674" cy="14626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04"/>
              </a:lnSpc>
              <a:buNone/>
            </a:pPr>
            <a:r>
              <a:rPr lang="en-US" sz="144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Охватывая университеты из разных регионов, мы стремимся создать единую платформу, объединяющую футбольные лиги университетского уровня в разных странах и континентах.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3010495" y="498396"/>
            <a:ext cx="8609290" cy="1699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0"/>
              </a:lnSpc>
              <a:buNone/>
            </a:pPr>
            <a:r>
              <a:rPr lang="en-US" sz="3568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Использование системы университетскими футбольными лигами</a:t>
            </a:r>
            <a:endParaRPr lang="en-US" sz="356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95" y="2559963"/>
            <a:ext cx="2688550" cy="16616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10495" y="4448056"/>
            <a:ext cx="2688550" cy="566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Проведение соревнований</a:t>
            </a:r>
            <a:endParaRPr lang="en-US" sz="1784" dirty="0"/>
          </a:p>
        </p:txBody>
      </p:sp>
      <p:sp>
        <p:nvSpPr>
          <p:cNvPr id="7" name="Text 3"/>
          <p:cNvSpPr/>
          <p:nvPr/>
        </p:nvSpPr>
        <p:spPr>
          <a:xfrm>
            <a:off x="3010495" y="5123021"/>
            <a:ext cx="2688550" cy="2609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3"/>
              </a:lnSpc>
              <a:buNone/>
            </a:pPr>
            <a:r>
              <a:rPr lang="en-US" sz="142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Университетские футбольные лиги используют разработанную систему для эффективной организации и проведения своих регулярных соревнований, отслеживая расписание матчей, статистику игроков и командные результаты.</a:t>
            </a:r>
            <a:endParaRPr lang="en-US" sz="142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65" y="2559963"/>
            <a:ext cx="2688550" cy="16616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0865" y="4448056"/>
            <a:ext cx="2584371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Управление клубами</a:t>
            </a:r>
            <a:endParaRPr lang="en-US" sz="1784" dirty="0"/>
          </a:p>
        </p:txBody>
      </p:sp>
      <p:sp>
        <p:nvSpPr>
          <p:cNvPr id="10" name="Text 5"/>
          <p:cNvSpPr/>
          <p:nvPr/>
        </p:nvSpPr>
        <p:spPr>
          <a:xfrm>
            <a:off x="5970865" y="4839891"/>
            <a:ext cx="2688550" cy="23193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3"/>
              </a:lnSpc>
              <a:buNone/>
            </a:pPr>
            <a:r>
              <a:rPr lang="en-US" sz="142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Администраторы футбольных клубов университетов используют систему для управления игроками, фиксируя их переходы между командами, дисциплинарные нарушения и достижения в играх.</a:t>
            </a:r>
            <a:endParaRPr lang="en-US" sz="142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235" y="2559963"/>
            <a:ext cx="2688550" cy="16616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931235" y="4448056"/>
            <a:ext cx="2688550" cy="5662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Вовлечение болельщиков</a:t>
            </a:r>
            <a:endParaRPr lang="en-US" sz="1784" dirty="0"/>
          </a:p>
        </p:txBody>
      </p:sp>
      <p:sp>
        <p:nvSpPr>
          <p:cNvPr id="13" name="Text 7"/>
          <p:cNvSpPr/>
          <p:nvPr/>
        </p:nvSpPr>
        <p:spPr>
          <a:xfrm>
            <a:off x="8931235" y="5123021"/>
            <a:ext cx="2688550" cy="26092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3"/>
              </a:lnSpc>
              <a:buNone/>
            </a:pPr>
            <a:r>
              <a:rPr lang="en-US" sz="1427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Университетские лиги также задействуют разработанную систему для публикации новостей, статистики и результатов матчей, что помогает привлечь внимание студентов-болельщиков и повысить интерес к соревнованиям.</a:t>
            </a:r>
            <a:endParaRPr lang="en-US" sz="142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96434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Перспективы развития и применения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718435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Разработанная база данных для футбольных университетских лиг имеет большой потенциал для дальнейшего совершенствования и расширения сферы применения. Возможно интегрировать передовые технологии, такие как машинное обучение и искусственный интеллект, для углубленного анализа игровых данных и выявления скрытых закономерностей.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100757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Внедрение мобильных приложений и веб-платформ позволит сделать доступ к спортивной статистике более удобным и интерактивным как для администраторов лиг, так и для болельщиков. Это повысит вовлеченность всех заинтересованных сторон и поможет популяризировать университетский футбол среди молодежи.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46152"/>
            <a:ext cx="7477601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Бизнес-идея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512467" y="1808703"/>
            <a:ext cx="8269792" cy="64208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b="1" dirty="0">
                <a:solidFill>
                  <a:srgbClr val="403C4E"/>
                </a:solidFill>
                <a:ea typeface="Open Sans" pitchFamily="34" charset="-122"/>
                <a:cs typeface="Open Sans" pitchFamily="34" charset="-120"/>
              </a:rPr>
              <a:t>Создание информационной системы для управления футбольными лигами университетского уровня позволи</a:t>
            </a:r>
            <a:r>
              <a:rPr lang="ru-RU" sz="3600" b="1" dirty="0">
                <a:solidFill>
                  <a:srgbClr val="403C4E"/>
                </a:solidFill>
                <a:ea typeface="Open Sans" pitchFamily="34" charset="-122"/>
                <a:cs typeface="Open Sans" pitchFamily="34" charset="-120"/>
              </a:rPr>
              <a:t>т</a:t>
            </a:r>
            <a:r>
              <a:rPr lang="en-US" sz="3600" b="1" dirty="0">
                <a:solidFill>
                  <a:srgbClr val="403C4E"/>
                </a:solidFill>
                <a:ea typeface="Open Sans" pitchFamily="34" charset="-122"/>
                <a:cs typeface="Open Sans" pitchFamily="34" charset="-120"/>
              </a:rPr>
              <a:t>: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403C4E"/>
              </a:solidFill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b="1" dirty="0">
              <a:solidFill>
                <a:srgbClr val="403C4E"/>
              </a:solidFill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ru-RU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4000" b="1" dirty="0" err="1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эффективно</a:t>
            </a:r>
            <a:r>
              <a:rPr lang="en-US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4000" b="1" dirty="0" err="1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организовывать</a:t>
            </a:r>
            <a:r>
              <a:rPr lang="en-US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4000" b="1" dirty="0" err="1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соревнования</a:t>
            </a:r>
            <a:endParaRPr lang="en-US" sz="4000" b="1" dirty="0">
              <a:solidFill>
                <a:srgbClr val="403C4E"/>
              </a:solidFill>
              <a:latin typeface="Garamond" panose="02020404030301010803" pitchFamily="18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799"/>
              </a:lnSpc>
            </a:pPr>
            <a:endParaRPr lang="en-US" sz="4000" b="1" dirty="0">
              <a:solidFill>
                <a:srgbClr val="403C4E"/>
              </a:solidFill>
              <a:latin typeface="Garamond" panose="02020404030301010803" pitchFamily="18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отслеживать</a:t>
            </a:r>
            <a:r>
              <a:rPr lang="en-US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статистику игроков и команд, а также осуществлять администрирование клубов и лиг. 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403C4E"/>
              </a:solidFill>
              <a:latin typeface="Garamond" panose="02020404030301010803" pitchFamily="18" charset="0"/>
              <a:ea typeface="Open Sans" pitchFamily="34" charset="-122"/>
              <a:cs typeface="Open Sans" pitchFamily="34" charset="-120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повысить</a:t>
            </a:r>
            <a:r>
              <a:rPr lang="en-US" sz="4000" b="1" dirty="0">
                <a:solidFill>
                  <a:srgbClr val="403C4E"/>
                </a:solidFill>
                <a:latin typeface="Garamond" panose="02020404030301010803" pitchFamily="18" charset="0"/>
                <a:ea typeface="Open Sans" pitchFamily="34" charset="-122"/>
                <a:cs typeface="Open Sans" pitchFamily="34" charset="-120"/>
              </a:rPr>
              <a:t> интерес студентов к спорту и привлечь внимание болельщиков.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545794" y="552569"/>
            <a:ext cx="9538692" cy="1255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41"/>
              </a:lnSpc>
              <a:buNone/>
            </a:pPr>
            <a:r>
              <a:rPr lang="en-US" sz="395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Коммерциализация и монетизация проекта</a:t>
            </a:r>
            <a:endParaRPr lang="en-US" sz="395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94" y="2209324"/>
            <a:ext cx="4618792" cy="28545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45794" y="5314831"/>
            <a:ext cx="3585329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 для Студентов</a:t>
            </a:r>
            <a:endParaRPr lang="en-US" sz="1977" dirty="0"/>
          </a:p>
        </p:txBody>
      </p:sp>
      <p:sp>
        <p:nvSpPr>
          <p:cNvPr id="7" name="Text 3"/>
          <p:cNvSpPr/>
          <p:nvPr/>
        </p:nvSpPr>
        <p:spPr>
          <a:xfrm>
            <a:off x="2545794" y="5748933"/>
            <a:ext cx="4618792" cy="1928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58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Изначально система управления футбольными лигами университетов была разработана не с коммерческими целями, а для удобства и вовлечения самих студентов в организацию и развитие спорта в своих учебных заведениях.</a:t>
            </a:r>
            <a:endParaRPr lang="en-US" sz="158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695" y="2209324"/>
            <a:ext cx="4618792" cy="28545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5695" y="5314831"/>
            <a:ext cx="3063359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Монетизация Сервиса</a:t>
            </a:r>
            <a:endParaRPr lang="en-US" sz="1977" dirty="0"/>
          </a:p>
        </p:txBody>
      </p:sp>
      <p:sp>
        <p:nvSpPr>
          <p:cNvPr id="10" name="Text 5"/>
          <p:cNvSpPr/>
          <p:nvPr/>
        </p:nvSpPr>
        <p:spPr>
          <a:xfrm>
            <a:off x="7465695" y="5748933"/>
            <a:ext cx="4618792" cy="1928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58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Однако, по мере роста популярности системы, </a:t>
            </a:r>
            <a:r>
              <a:rPr lang="ru-RU" sz="158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присутствуют возможности </a:t>
            </a:r>
            <a:r>
              <a:rPr lang="en-US" sz="1581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</a:t>
            </a:r>
            <a:r>
              <a:rPr lang="en-US" sz="158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ее коммерциализации, такие как продажа премиум-функций, размещение рекламы или предоставление аналитических данных лигам и университетам на платной основе.</a:t>
            </a:r>
            <a:endParaRPr lang="en-US" sz="1581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3D916E-77C7-434E-B6D8-AFC2131AF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794" y="4377902"/>
            <a:ext cx="4459882" cy="685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6420083" y="70520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Архитектура </a:t>
            </a:r>
            <a:r>
              <a:rPr lang="en-US" sz="4374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базы</a:t>
            </a: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374" b="1" dirty="0" err="1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данных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235402" y="2466876"/>
            <a:ext cx="8013160" cy="4878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База данных футбольных университетских лиг построена на основе </a:t>
            </a: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реляционной модели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Она состоит из взаимосвязанных таблиц, каждая из которых представляет ключевую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сущность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Лига</a:t>
            </a:r>
            <a:endParaRPr lang="en-US" sz="2400" dirty="0">
              <a:solidFill>
                <a:srgbClr val="403C4E"/>
              </a:solidFill>
              <a:latin typeface="MS Reference Sans Serif" panose="020B0604030504040204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Игрок</a:t>
            </a:r>
            <a:endParaRPr lang="en-US" sz="2400" dirty="0">
              <a:solidFill>
                <a:srgbClr val="403C4E"/>
              </a:solidFill>
              <a:latin typeface="MS Reference Sans Serif" panose="020B0604030504040204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Команды</a:t>
            </a:r>
            <a:endParaRPr lang="en-US" sz="2400" dirty="0">
              <a:solidFill>
                <a:srgbClr val="403C4E"/>
              </a:solidFill>
              <a:latin typeface="MS Reference Sans Serif" panose="020B0604030504040204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Матч</a:t>
            </a:r>
            <a:endParaRPr lang="en-US" sz="2400" dirty="0">
              <a:solidFill>
                <a:srgbClr val="403C4E"/>
              </a:solidFill>
              <a:latin typeface="MS Reference Sans Serif" panose="020B0604030504040204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Наказания</a:t>
            </a:r>
            <a:endParaRPr lang="en-US" sz="2400" dirty="0">
              <a:solidFill>
                <a:srgbClr val="403C4E"/>
              </a:solidFill>
              <a:latin typeface="MS Reference Sans Serif" panose="020B0604030504040204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Сезон</a:t>
            </a:r>
            <a:r>
              <a:rPr lang="en-US" sz="2400" dirty="0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Трансферы</a:t>
            </a:r>
            <a:r>
              <a:rPr lang="en-US" sz="2400" dirty="0">
                <a:solidFill>
                  <a:srgbClr val="403C4E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 Игроков.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Эта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структура позволяет эффективно хранить и управлять данными о соревнованиях, участниках и историей их взаимодействий.</a:t>
            </a:r>
            <a:endParaRPr lang="en-US" sz="1750" dirty="0"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7DC6126C-1D7C-4E5F-BC0B-80AA7D02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" y="70338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835604" y="2621954"/>
            <a:ext cx="12907028" cy="215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7920" dirty="0">
                <a:solidFill>
                  <a:srgbClr val="000000"/>
                </a:solidFill>
                <a:latin typeface="Bahnschrift SemiBold Condensed" panose="020B0502040204020203" pitchFamily="34" charset="0"/>
                <a:ea typeface="Calibri"/>
                <a:cs typeface="Calibri"/>
                <a:sym typeface="Calibri"/>
              </a:rPr>
              <a:t>ER-диаграмма</a:t>
            </a:r>
          </a:p>
          <a:p>
            <a:pPr algn="ctr">
              <a:lnSpc>
                <a:spcPct val="90000"/>
              </a:lnSpc>
            </a:pPr>
            <a:r>
              <a:rPr lang="ru-RU" sz="7920" dirty="0">
                <a:latin typeface="Bahnschrift SemiBold Condensed" panose="020B0502040204020203" pitchFamily="34" charset="0"/>
                <a:ea typeface="Calibri"/>
                <a:cs typeface="Calibri"/>
                <a:sym typeface="Calibri"/>
              </a:rPr>
              <a:t>Концептуальная</a:t>
            </a:r>
            <a:endParaRPr sz="7920" dirty="0">
              <a:solidFill>
                <a:srgbClr val="000000"/>
              </a:solidFill>
              <a:latin typeface="Bahnschrift SemiBold Condensed" panose="020B0502040204020203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2484FB-D324-43D3-8D69-F09146AB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4" y="0"/>
            <a:ext cx="1429001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8511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942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Ключевые сущности базы данных футбольных университетских лиг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254571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Лига (League):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Отображает информацию об организации и проведении соревнований на уровне университетов, включая название, регион, правила и структуру турнира.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3" y="333507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Игрок (Player):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Хранит данные об участниках - имя,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номер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дата рождения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амплуа,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статистика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выступлений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актуальная команда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в каком сезоне играет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играл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17308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Матч (Match):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Содержит сведения о проведенных играх, включая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время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счет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голы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сезон и лигу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ru-RU" sz="1750" dirty="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94166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Наказания (Punishments):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Отображает информацию о дисциплинарных взысканиях, примененных к игрокам - предупреждения, удаления с поля, штрафы.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2" y="580833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Сезон (Season):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Хранит данные об игровых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сезонах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</a:t>
            </a:r>
            <a:r>
              <a:rPr lang="ru-RU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название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годы проведения, участвующие команды,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результаты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1" y="658076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Трансферы Игроков (PlayerTransfer):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Содержит историю переходов игроков между командами, даты, условия и детали сделок.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D38A654-F369-4102-BC6A-999625EB8A4A}"/>
              </a:ext>
            </a:extLst>
          </p:cNvPr>
          <p:cNvSpPr/>
          <p:nvPr/>
        </p:nvSpPr>
        <p:spPr>
          <a:xfrm>
            <a:off x="2393390" y="7310074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ru-RU" sz="17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Команда (Team):</a:t>
            </a:r>
            <a:r>
              <a:rPr lang="ru-RU" sz="17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750" dirty="0"/>
              <a:t>Хранит данные о командах, участвующих в лиге - название, </a:t>
            </a:r>
            <a:r>
              <a:rPr lang="ru-RU" sz="1750" dirty="0" err="1"/>
              <a:t>герб,лого</a:t>
            </a:r>
            <a:r>
              <a:rPr lang="ru-RU" sz="1750" dirty="0"/>
              <a:t>, количество игроков.</a:t>
            </a:r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2367" y="458153"/>
            <a:ext cx="5616893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Связи между сущностями</a:t>
            </a: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2010132" y="1177409"/>
            <a:ext cx="31075" cy="6594038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2200573" y="145821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1850648" y="129885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972092" y="1327904"/>
            <a:ext cx="10691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6"/>
          <p:cNvSpPr/>
          <p:nvPr/>
        </p:nvSpPr>
        <p:spPr>
          <a:xfrm>
            <a:off x="2881074" y="1332905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Лига и Сезон</a:t>
            </a:r>
            <a:endParaRPr lang="en-US" sz="1531" dirty="0"/>
          </a:p>
        </p:txBody>
      </p:sp>
      <p:sp>
        <p:nvSpPr>
          <p:cNvPr id="11" name="Text 7"/>
          <p:cNvSpPr/>
          <p:nvPr/>
        </p:nvSpPr>
        <p:spPr>
          <a:xfrm>
            <a:off x="2881074" y="1669137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Каждая лига проводит один или несколько сезонов соревнований. В рамках одного сезона могут участвовать команды только из конкретной лиги.</a:t>
            </a:r>
            <a:endParaRPr lang="en-US" sz="1225" dirty="0"/>
          </a:p>
        </p:txBody>
      </p:sp>
      <p:sp>
        <p:nvSpPr>
          <p:cNvPr id="12" name="Shape 8"/>
          <p:cNvSpPr/>
          <p:nvPr/>
        </p:nvSpPr>
        <p:spPr>
          <a:xfrm>
            <a:off x="2200573" y="2758380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1850648" y="259901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954947" y="2628067"/>
            <a:ext cx="14120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837" dirty="0"/>
          </a:p>
        </p:txBody>
      </p:sp>
      <p:sp>
        <p:nvSpPr>
          <p:cNvPr id="15" name="Text 11"/>
          <p:cNvSpPr/>
          <p:nvPr/>
        </p:nvSpPr>
        <p:spPr>
          <a:xfrm>
            <a:off x="2881074" y="2633067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Игрок и Матч</a:t>
            </a:r>
            <a:endParaRPr lang="en-US" sz="1531" dirty="0"/>
          </a:p>
        </p:txBody>
      </p:sp>
      <p:sp>
        <p:nvSpPr>
          <p:cNvPr id="16" name="Text 12"/>
          <p:cNvSpPr/>
          <p:nvPr/>
        </p:nvSpPr>
        <p:spPr>
          <a:xfrm>
            <a:off x="2881074" y="2969300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Игроки принимают участие в матчах своих команд, где они забивают голы, получают предупреждения или удаления с поля.</a:t>
            </a:r>
            <a:endParaRPr lang="en-US" sz="1225" dirty="0"/>
          </a:p>
        </p:txBody>
      </p:sp>
      <p:sp>
        <p:nvSpPr>
          <p:cNvPr id="17" name="Shape 13"/>
          <p:cNvSpPr/>
          <p:nvPr/>
        </p:nvSpPr>
        <p:spPr>
          <a:xfrm>
            <a:off x="2200573" y="4058543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18" name="Shape 14"/>
          <p:cNvSpPr/>
          <p:nvPr/>
        </p:nvSpPr>
        <p:spPr>
          <a:xfrm>
            <a:off x="1850648" y="389917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959590" y="3928229"/>
            <a:ext cx="1320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6"/>
          <p:cNvSpPr/>
          <p:nvPr/>
        </p:nvSpPr>
        <p:spPr>
          <a:xfrm>
            <a:off x="2881074" y="3933230"/>
            <a:ext cx="223266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Игроки и Трансферы</a:t>
            </a:r>
            <a:endParaRPr lang="en-US" sz="1531" dirty="0"/>
          </a:p>
        </p:txBody>
      </p:sp>
      <p:sp>
        <p:nvSpPr>
          <p:cNvPr id="21" name="Text 17"/>
          <p:cNvSpPr/>
          <p:nvPr/>
        </p:nvSpPr>
        <p:spPr>
          <a:xfrm>
            <a:off x="2881074" y="4269462"/>
            <a:ext cx="629935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Игроки могут менять клубы в течение сезона или между сезонами путем трансферных переходов. Вся история таких переходов фиксируется в базе данных.</a:t>
            </a:r>
            <a:endParaRPr lang="en-US" sz="1225" dirty="0"/>
          </a:p>
        </p:txBody>
      </p:sp>
      <p:sp>
        <p:nvSpPr>
          <p:cNvPr id="22" name="Shape 18"/>
          <p:cNvSpPr/>
          <p:nvPr/>
        </p:nvSpPr>
        <p:spPr>
          <a:xfrm>
            <a:off x="2200573" y="5607427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23" name="Shape 19"/>
          <p:cNvSpPr/>
          <p:nvPr/>
        </p:nvSpPr>
        <p:spPr>
          <a:xfrm>
            <a:off x="1850648" y="544806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948517" y="5477113"/>
            <a:ext cx="15418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837" dirty="0"/>
          </a:p>
        </p:txBody>
      </p:sp>
      <p:sp>
        <p:nvSpPr>
          <p:cNvPr id="25" name="Text 21"/>
          <p:cNvSpPr/>
          <p:nvPr/>
        </p:nvSpPr>
        <p:spPr>
          <a:xfrm>
            <a:off x="2881074" y="5482114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Команда и Матч</a:t>
            </a:r>
            <a:endParaRPr lang="en-US" sz="1531" dirty="0"/>
          </a:p>
        </p:txBody>
      </p:sp>
      <p:sp>
        <p:nvSpPr>
          <p:cNvPr id="26" name="Text 22"/>
          <p:cNvSpPr/>
          <p:nvPr/>
        </p:nvSpPr>
        <p:spPr>
          <a:xfrm>
            <a:off x="2881074" y="5818346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Каждая команда участвует в матчах, где они соревнуются с другими командами и претендуют на победу в лиге.</a:t>
            </a:r>
            <a:endParaRPr lang="en-US" sz="1225" dirty="0"/>
          </a:p>
        </p:txBody>
      </p:sp>
      <p:sp>
        <p:nvSpPr>
          <p:cNvPr id="27" name="Shape 23"/>
          <p:cNvSpPr/>
          <p:nvPr/>
        </p:nvSpPr>
        <p:spPr>
          <a:xfrm>
            <a:off x="2200573" y="6907590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E5BEB2"/>
          </a:solidFill>
          <a:ln/>
        </p:spPr>
      </p:sp>
      <p:sp>
        <p:nvSpPr>
          <p:cNvPr id="28" name="Shape 24"/>
          <p:cNvSpPr/>
          <p:nvPr/>
        </p:nvSpPr>
        <p:spPr>
          <a:xfrm>
            <a:off x="1850648" y="674822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1954232" y="6777276"/>
            <a:ext cx="142756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837" dirty="0"/>
          </a:p>
        </p:txBody>
      </p:sp>
      <p:sp>
        <p:nvSpPr>
          <p:cNvPr id="30" name="Text 26"/>
          <p:cNvSpPr/>
          <p:nvPr/>
        </p:nvSpPr>
        <p:spPr>
          <a:xfrm>
            <a:off x="2881074" y="6782276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Лига и Команда</a:t>
            </a:r>
            <a:endParaRPr lang="en-US" sz="1531" dirty="0"/>
          </a:p>
        </p:txBody>
      </p:sp>
      <p:sp>
        <p:nvSpPr>
          <p:cNvPr id="31" name="Text 27"/>
          <p:cNvSpPr/>
          <p:nvPr/>
        </p:nvSpPr>
        <p:spPr>
          <a:xfrm>
            <a:off x="2881074" y="7118509"/>
            <a:ext cx="629935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Команды участвуют только в определенной лиге, где они соревнуются за звание чемпиона.</a:t>
            </a:r>
            <a:endParaRPr lang="en-US" sz="12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14136" y="693063"/>
            <a:ext cx="5330547" cy="609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7"/>
              </a:lnSpc>
              <a:buNone/>
            </a:pPr>
            <a:r>
              <a:rPr lang="en-US" sz="383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Связи со штрафами</a:t>
            </a:r>
            <a:endParaRPr lang="en-US" sz="3837" dirty="0"/>
          </a:p>
        </p:txBody>
      </p:sp>
      <p:sp>
        <p:nvSpPr>
          <p:cNvPr id="6" name="Shape 2"/>
          <p:cNvSpPr/>
          <p:nvPr/>
        </p:nvSpPr>
        <p:spPr>
          <a:xfrm>
            <a:off x="4787027" y="1594485"/>
            <a:ext cx="38933" cy="5941933"/>
          </a:xfrm>
          <a:prstGeom prst="roundRect">
            <a:avLst>
              <a:gd name="adj" fmla="val 225322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5025688" y="1946493"/>
            <a:ext cx="682228" cy="38933"/>
          </a:xfrm>
          <a:prstGeom prst="roundRect">
            <a:avLst>
              <a:gd name="adj" fmla="val 225322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4587180" y="1746766"/>
            <a:ext cx="438507" cy="438507"/>
          </a:xfrm>
          <a:prstGeom prst="roundRect">
            <a:avLst>
              <a:gd name="adj" fmla="val 200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9461" y="1783199"/>
            <a:ext cx="133945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5878592" y="1789390"/>
            <a:ext cx="243673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91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Игрок и Штраф</a:t>
            </a:r>
            <a:endParaRPr lang="en-US" sz="1919" dirty="0"/>
          </a:p>
        </p:txBody>
      </p:sp>
      <p:sp>
        <p:nvSpPr>
          <p:cNvPr id="11" name="Text 7"/>
          <p:cNvSpPr/>
          <p:nvPr/>
        </p:nvSpPr>
        <p:spPr>
          <a:xfrm>
            <a:off x="5878592" y="2210872"/>
            <a:ext cx="7895273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Игроки могут получить штрафы за нарушения правил игры, такие как фолы, рукоприкладства или игру рукой. Штрафы могут влиять на результат матча и наличие игрока на поле в следующих матчах.</a:t>
            </a:r>
            <a:endParaRPr lang="en-US" sz="1535" dirty="0"/>
          </a:p>
        </p:txBody>
      </p:sp>
      <p:sp>
        <p:nvSpPr>
          <p:cNvPr id="12" name="Shape 8"/>
          <p:cNvSpPr/>
          <p:nvPr/>
        </p:nvSpPr>
        <p:spPr>
          <a:xfrm>
            <a:off x="5025688" y="3888165"/>
            <a:ext cx="682228" cy="38933"/>
          </a:xfrm>
          <a:prstGeom prst="roundRect">
            <a:avLst>
              <a:gd name="adj" fmla="val 225322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4587180" y="3688437"/>
            <a:ext cx="438507" cy="438507"/>
          </a:xfrm>
          <a:prstGeom prst="roundRect">
            <a:avLst>
              <a:gd name="adj" fmla="val 200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17911" y="3724870"/>
            <a:ext cx="176927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302" dirty="0"/>
          </a:p>
        </p:txBody>
      </p:sp>
      <p:sp>
        <p:nvSpPr>
          <p:cNvPr id="15" name="Text 11"/>
          <p:cNvSpPr/>
          <p:nvPr/>
        </p:nvSpPr>
        <p:spPr>
          <a:xfrm>
            <a:off x="5878592" y="3731062"/>
            <a:ext cx="2436733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919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Матч и Штраф</a:t>
            </a:r>
            <a:endParaRPr lang="en-US" sz="1919" dirty="0"/>
          </a:p>
        </p:txBody>
      </p:sp>
      <p:sp>
        <p:nvSpPr>
          <p:cNvPr id="16" name="Text 12"/>
          <p:cNvSpPr/>
          <p:nvPr/>
        </p:nvSpPr>
        <p:spPr>
          <a:xfrm>
            <a:off x="5878592" y="4152543"/>
            <a:ext cx="7895273" cy="93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r>
              <a:rPr lang="en-US" sz="1535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 время матча команды могут получить штрафы за нарушения правил игры, такие как игра вне игрового поля, задержка времени или нарушения поведения. Штрафы могут влиять на результат матча и наличие игроков на поле.</a:t>
            </a:r>
            <a:endParaRPr lang="en-US" sz="1535" dirty="0"/>
          </a:p>
        </p:txBody>
      </p:sp>
      <p:sp>
        <p:nvSpPr>
          <p:cNvPr id="19" name="Text 15"/>
          <p:cNvSpPr/>
          <p:nvPr/>
        </p:nvSpPr>
        <p:spPr>
          <a:xfrm>
            <a:off x="4723626" y="5666542"/>
            <a:ext cx="165497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8"/>
              </a:lnSpc>
              <a:buNone/>
            </a:pPr>
            <a:endParaRPr lang="en-US" sz="2302" dirty="0"/>
          </a:p>
        </p:txBody>
      </p:sp>
      <p:sp>
        <p:nvSpPr>
          <p:cNvPr id="20" name="Text 16"/>
          <p:cNvSpPr/>
          <p:nvPr/>
        </p:nvSpPr>
        <p:spPr>
          <a:xfrm>
            <a:off x="5878592" y="5672733"/>
            <a:ext cx="2438519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8"/>
              </a:lnSpc>
              <a:buNone/>
            </a:pPr>
            <a:endParaRPr lang="en-US" sz="1919" dirty="0"/>
          </a:p>
        </p:txBody>
      </p:sp>
      <p:sp>
        <p:nvSpPr>
          <p:cNvPr id="21" name="Text 17"/>
          <p:cNvSpPr/>
          <p:nvPr/>
        </p:nvSpPr>
        <p:spPr>
          <a:xfrm>
            <a:off x="5878592" y="6094214"/>
            <a:ext cx="7895273" cy="1247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6"/>
              </a:lnSpc>
              <a:buNone/>
            </a:pPr>
            <a:endParaRPr lang="en-US" sz="1535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3F79231C-6FAE-4DB7-957D-D9FB97FD9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066" y="-79176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1137</Words>
  <Application>Microsoft Office PowerPoint</Application>
  <PresentationFormat>Произвольный</PresentationFormat>
  <Paragraphs>134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Arial</vt:lpstr>
      <vt:lpstr>Bahnschrift SemiBold Condensed</vt:lpstr>
      <vt:lpstr>Calibri</vt:lpstr>
      <vt:lpstr>Calibri Light</vt:lpstr>
      <vt:lpstr>Garamond</vt:lpstr>
      <vt:lpstr>Merriweather</vt:lpstr>
      <vt:lpstr>MS Reference Sans Serif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 Sobol</cp:lastModifiedBy>
  <cp:revision>10</cp:revision>
  <dcterms:created xsi:type="dcterms:W3CDTF">2024-05-10T10:57:09Z</dcterms:created>
  <dcterms:modified xsi:type="dcterms:W3CDTF">2024-05-10T14:23:44Z</dcterms:modified>
</cp:coreProperties>
</file>